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9" r:id="rId2"/>
    <p:sldId id="313" r:id="rId3"/>
    <p:sldId id="311" r:id="rId4"/>
    <p:sldId id="317" r:id="rId5"/>
    <p:sldId id="314" r:id="rId6"/>
    <p:sldId id="316" r:id="rId7"/>
    <p:sldId id="320" r:id="rId8"/>
    <p:sldId id="312" r:id="rId9"/>
    <p:sldId id="318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6" autoAdjust="0"/>
    <p:restoredTop sz="96713" autoAdjust="0"/>
  </p:normalViewPr>
  <p:slideViewPr>
    <p:cSldViewPr>
      <p:cViewPr varScale="1">
        <p:scale>
          <a:sx n="123" d="100"/>
          <a:sy n="123" d="100"/>
        </p:scale>
        <p:origin x="63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0C39B0-959C-4CB4-A2DD-748CEB9B7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92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2771D-B35B-42BA-B885-7AF61B4F0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6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3C0A3-EDEF-459B-A76F-1A0B55B56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20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7200" y="0"/>
            <a:ext cx="2641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0"/>
            <a:ext cx="77216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99E07-50CB-465A-AF40-958A9BB3C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6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0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22400" y="1219200"/>
            <a:ext cx="105664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216E3-9984-4C8C-9154-7CEA17EFF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737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0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07200" y="1219200"/>
            <a:ext cx="5181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07200" y="3771900"/>
            <a:ext cx="5181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CDC3-6E44-4EC1-B86F-DFC8921CD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C5BBD-3A8F-4C1E-90D3-84F9D7F41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78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044C4-0A6E-42E4-8B66-49808423C8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72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15143-1BFC-4CA5-9FDC-1E63968F9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48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C54EA-B804-4CB5-988D-7E9AC3805C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F28CA-08CE-441B-AB02-5126B0AE9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72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64238-C7E2-4944-BCB1-79400D698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75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655E8-A0F1-45E6-9D52-C59E459A91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56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3BE4-0A52-4A84-9241-40EF5E2EB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85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0"/>
            <a:ext cx="1056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219200"/>
            <a:ext cx="10566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3352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16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32612-3606-44DE-BBF4-325DE79C9CB8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0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134408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200"/>
            <a:ext cx="13440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6"/>
            <a:ext cx="1320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05200"/>
            <a:ext cx="128481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483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rc-bsu.cam.ac.uk/software/bugs/thebugs-project-geobugs/" TargetMode="External"/><Relationship Id="rId2" Type="http://schemas.openxmlformats.org/officeDocument/2006/relationships/hyperlink" Target="file:///C:\Users\jimg\Dropbox\Public\GSP570\Spatialmodeling\http|\www.mrc-bsu.cam.ac.uk\bugs\winbugs\geobugs.s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an.r-project.org/web/views/Bayesian.html" TargetMode="External"/><Relationship Id="rId4" Type="http://schemas.openxmlformats.org/officeDocument/2006/relationships/hyperlink" Target="https://www.bayesianspectacles.org/laplaces-demo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-bloggers.com/r-and-bayesian-statistic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First, a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find the perfect value for a coefficient?</a:t>
            </a:r>
          </a:p>
        </p:txBody>
      </p:sp>
    </p:spTree>
    <p:extLst>
      <p:ext uri="{BB962C8B-B14F-4D97-AF65-F5344CB8AC3E}">
        <p14:creationId xmlns:p14="http://schemas.microsoft.com/office/powerpoint/2010/main" val="307333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219200"/>
            <a:ext cx="7924800" cy="5638800"/>
          </a:xfrm>
        </p:spPr>
        <p:txBody>
          <a:bodyPr/>
          <a:lstStyle/>
          <a:p>
            <a:r>
              <a:rPr lang="en-US" dirty="0"/>
              <a:t>Allow updating an existing probability when additional information is made available</a:t>
            </a:r>
          </a:p>
          <a:p>
            <a:r>
              <a:rPr lang="en-US" dirty="0"/>
              <a:t>Allows flexibility when integrating different types of “data” to create probabilities</a:t>
            </a:r>
          </a:p>
          <a:p>
            <a:r>
              <a:rPr lang="en-US" dirty="0"/>
              <a:t>Growing in popularity to solve real problems</a:t>
            </a:r>
          </a:p>
          <a:p>
            <a:r>
              <a:rPr lang="en-US" dirty="0"/>
              <a:t>Provides a method to “update beliefs”</a:t>
            </a:r>
          </a:p>
          <a:p>
            <a:r>
              <a:rPr lang="en-US" dirty="0"/>
              <a:t>Argued to be closer to how we think</a:t>
            </a:r>
          </a:p>
        </p:txBody>
      </p:sp>
    </p:spTree>
    <p:extLst>
      <p:ext uri="{BB962C8B-B14F-4D97-AF65-F5344CB8AC3E}">
        <p14:creationId xmlns:p14="http://schemas.microsoft.com/office/powerpoint/2010/main" val="981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Bayes' </a:t>
            </a:r>
            <a:r>
              <a:rPr lang="en-US" dirty="0"/>
              <a:t>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b="0" dirty="0"/>
              </a:p>
              <a:p>
                <a:r>
                  <a:rPr lang="en-US" dirty="0"/>
                  <a:t>The probability of A, given B, is the probability of B, given A, times the probability of A divided by the probability of B.</a:t>
                </a:r>
              </a:p>
              <a:p>
                <a:r>
                  <a:rPr lang="en-US" dirty="0"/>
                  <a:t>Thomas Bayes first suggested using this equation to update existing probabilities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69" r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77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Landslides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P(A|B): Probability of a landslide given that it is raining</a:t>
            </a:r>
          </a:p>
          <a:p>
            <a:r>
              <a:rPr lang="en-US" dirty="0"/>
              <a:t>P(A): Probability of a landslide</a:t>
            </a:r>
          </a:p>
          <a:p>
            <a:r>
              <a:rPr lang="en-US" dirty="0"/>
              <a:t>P(B): Probability of rain</a:t>
            </a:r>
          </a:p>
          <a:p>
            <a:r>
              <a:rPr lang="en-US" dirty="0"/>
              <a:t>P(B|A): Probability of rain given a landslide</a:t>
            </a:r>
          </a:p>
          <a:p>
            <a:pPr lvl="1"/>
            <a:r>
              <a:rPr lang="en-US" dirty="0"/>
              <a:t>Number of days it has rained and had a landslide divided by the number of days with landslides</a:t>
            </a:r>
          </a:p>
        </p:txBody>
      </p:sp>
    </p:spTree>
    <p:extLst>
      <p:ext uri="{BB962C8B-B14F-4D97-AF65-F5344CB8AC3E}">
        <p14:creationId xmlns:p14="http://schemas.microsoft.com/office/powerpoint/2010/main" val="392008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P(A|B) – posterior probability</a:t>
                </a:r>
              </a:p>
              <a:p>
                <a:r>
                  <a:rPr lang="en-US" dirty="0"/>
                  <a:t>P(A) – prior probability, probability of A before B is observed</a:t>
                </a:r>
              </a:p>
              <a:p>
                <a:r>
                  <a:rPr lang="en-US" dirty="0"/>
                  <a:t>P(B|A) – probability of observing B given A. </a:t>
                </a:r>
              </a:p>
              <a:p>
                <a:r>
                  <a:rPr lang="en-US" dirty="0"/>
                  <a:t>P(B) – probability of B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r="-1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87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Informative prior – A prior that is based on data</a:t>
            </a:r>
          </a:p>
          <a:p>
            <a:r>
              <a:rPr lang="en-US" dirty="0"/>
              <a:t>Uninformative prior – “objective” prior</a:t>
            </a:r>
          </a:p>
          <a:p>
            <a:pPr lvl="1"/>
            <a:r>
              <a:rPr lang="en-US" dirty="0"/>
              <a:t>Principle of indifference: when in doubt, assign equal probabilities to all outcomes</a:t>
            </a:r>
          </a:p>
        </p:txBody>
      </p:sp>
    </p:spTree>
    <p:extLst>
      <p:ext uri="{BB962C8B-B14F-4D97-AF65-F5344CB8AC3E}">
        <p14:creationId xmlns:p14="http://schemas.microsoft.com/office/powerpoint/2010/main" val="188877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Hierarchical Bayes</a:t>
            </a:r>
          </a:p>
          <a:p>
            <a:pPr lvl="1"/>
            <a:r>
              <a:rPr lang="en-US" dirty="0"/>
              <a:t>Bayesian equations used to predict coefficients in other equations in levels</a:t>
            </a:r>
          </a:p>
          <a:p>
            <a:r>
              <a:rPr lang="en-US" dirty="0"/>
              <a:t>Bayesian networks</a:t>
            </a:r>
          </a:p>
          <a:p>
            <a:pPr lvl="1"/>
            <a:r>
              <a:rPr lang="en-US" dirty="0"/>
              <a:t>Networks of equations/distributions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3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WinBUGS – original Bayesian modeling package (worst UI ever!)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3"/>
              </a:rPr>
              <a:t>GeoBUGS</a:t>
            </a:r>
            <a:r>
              <a:rPr lang="en-US" dirty="0"/>
              <a:t> – Spatial Bayes?</a:t>
            </a:r>
          </a:p>
          <a:p>
            <a:r>
              <a:rPr lang="en-US" dirty="0">
                <a:hlinkClick r:id="rId4"/>
              </a:rPr>
              <a:t>Laplace's Demon </a:t>
            </a:r>
            <a:r>
              <a:rPr lang="en-US" dirty="0"/>
              <a:t>- a "complete environment for Bayesian inference", their web site also has some very nice introductory material (and some nice merchandise!).</a:t>
            </a:r>
          </a:p>
          <a:p>
            <a:r>
              <a:rPr lang="en-US" dirty="0">
                <a:hlinkClick r:id="rId5"/>
              </a:rPr>
              <a:t>R Packages for Bayes</a:t>
            </a:r>
            <a:r>
              <a:rPr lang="en-US" dirty="0"/>
              <a:t> – more on this…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86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for Bayes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R2WinBUGS – interface to </a:t>
            </a:r>
            <a:r>
              <a:rPr lang="en-US" dirty="0" err="1"/>
              <a:t>WinBUGS</a:t>
            </a:r>
            <a:endParaRPr lang="en-US" dirty="0"/>
          </a:p>
          <a:p>
            <a:r>
              <a:rPr lang="en-US" dirty="0"/>
              <a:t>JAGS – Designed to work with R</a:t>
            </a:r>
          </a:p>
          <a:p>
            <a:pPr lvl="1"/>
            <a:r>
              <a:rPr lang="en-US" dirty="0" err="1"/>
              <a:t>rjags</a:t>
            </a:r>
            <a:r>
              <a:rPr lang="en-US" dirty="0"/>
              <a:t> – interface to JAGS</a:t>
            </a:r>
          </a:p>
          <a:p>
            <a:pPr lvl="1"/>
            <a:r>
              <a:rPr lang="en-US" dirty="0"/>
              <a:t>coda – library to analyze MCMC results</a:t>
            </a:r>
          </a:p>
          <a:p>
            <a:r>
              <a:rPr lang="en-US" dirty="0"/>
              <a:t>Stan – faster and larger models</a:t>
            </a:r>
          </a:p>
          <a:p>
            <a:pPr lvl="1"/>
            <a:r>
              <a:rPr lang="en-US" dirty="0" err="1"/>
              <a:t>Rstan</a:t>
            </a:r>
            <a:r>
              <a:rPr lang="en-US" dirty="0"/>
              <a:t> – R library</a:t>
            </a:r>
          </a:p>
          <a:p>
            <a:r>
              <a:rPr lang="en-US" dirty="0"/>
              <a:t>Resources</a:t>
            </a:r>
          </a:p>
          <a:p>
            <a:pPr lvl="1"/>
            <a:r>
              <a:rPr lang="en-US" dirty="0">
                <a:hlinkClick r:id="rId2"/>
              </a:rPr>
              <a:t>R and Bayesian Statistics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917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11325</TotalTime>
  <Words>374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Cambria Math</vt:lpstr>
      <vt:lpstr>Default Design</vt:lpstr>
      <vt:lpstr>First, a question</vt:lpstr>
      <vt:lpstr>Bayesian Methods</vt:lpstr>
      <vt:lpstr>Bayes' Theorem</vt:lpstr>
      <vt:lpstr>Example: Landslides</vt:lpstr>
      <vt:lpstr>Definition</vt:lpstr>
      <vt:lpstr>Priors</vt:lpstr>
      <vt:lpstr>Bayesian Continued…</vt:lpstr>
      <vt:lpstr>Tools</vt:lpstr>
      <vt:lpstr>R for Bayes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jim</cp:lastModifiedBy>
  <cp:revision>148</cp:revision>
  <dcterms:created xsi:type="dcterms:W3CDTF">2008-05-04T17:53:48Z</dcterms:created>
  <dcterms:modified xsi:type="dcterms:W3CDTF">2020-04-23T16:42:10Z</dcterms:modified>
</cp:coreProperties>
</file>